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64" r:id="rId3"/>
    <p:sldId id="257" r:id="rId4"/>
    <p:sldId id="258" r:id="rId5"/>
    <p:sldId id="259" r:id="rId6"/>
    <p:sldId id="260" r:id="rId7"/>
    <p:sldId id="261" r:id="rId8"/>
    <p:sldId id="262" r:id="rId9"/>
    <p:sldId id="263" r:id="rId10"/>
  </p:sldIdLst>
  <p:sldSz cx="14630400" cy="8229600"/>
  <p:notesSz cx="8229600" cy="14630400"/>
  <p:embeddedFontLst>
    <p:embeddedFont>
      <p:font typeface="Alexandria" panose="020B0604020202020204" charset="-78"/>
      <p:regular r:id="rId12"/>
    </p:embeddedFont>
    <p:embeddedFont>
      <p:font typeface="Nobile"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33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89325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E26B50-400A-1D71-9122-F3EAB5D9D2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35F05E-C860-8784-52B0-A371A82C85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CE2C494-D3F3-BF2E-42C3-2A77243DFA6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B80F94F-EFDB-E80C-A1BC-CA35BC09DA9E}"/>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4222576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6280190" y="2147173"/>
            <a:ext cx="7556421" cy="1417558"/>
          </a:xfrm>
          <a:prstGeom prst="rect">
            <a:avLst/>
          </a:prstGeom>
          <a:noFill/>
          <a:ln/>
        </p:spPr>
        <p:txBody>
          <a:bodyPr wrap="square" lIns="0" tIns="0" rIns="0" bIns="0" rtlCol="0" anchor="t"/>
          <a:lstStyle/>
          <a:p>
            <a:pPr marL="0" indent="0">
              <a:lnSpc>
                <a:spcPts val="5550"/>
              </a:lnSpc>
              <a:buNone/>
            </a:pPr>
            <a:endParaRPr lang="en-US" sz="4450" dirty="0"/>
          </a:p>
        </p:txBody>
      </p:sp>
      <p:sp>
        <p:nvSpPr>
          <p:cNvPr id="7" name="Rectangle 5">
            <a:extLst>
              <a:ext uri="{FF2B5EF4-FFF2-40B4-BE49-F238E27FC236}">
                <a16:creationId xmlns:a16="http://schemas.microsoft.com/office/drawing/2014/main" id="{8BBFC28F-651E-77E9-14BF-B50C909BB2A9}"/>
              </a:ext>
            </a:extLst>
          </p:cNvPr>
          <p:cNvSpPr>
            <a:spLocks noChangeArrowheads="1"/>
          </p:cNvSpPr>
          <p:nvPr/>
        </p:nvSpPr>
        <p:spPr bwMode="auto">
          <a:xfrm>
            <a:off x="0" y="0"/>
            <a:ext cx="14630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028" name="Picture 4">
            <a:extLst>
              <a:ext uri="{FF2B5EF4-FFF2-40B4-BE49-F238E27FC236}">
                <a16:creationId xmlns:a16="http://schemas.microsoft.com/office/drawing/2014/main" id="{5ED443D0-5ABA-E42D-F978-85E5FA52CA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2429" y="793615"/>
            <a:ext cx="10751420" cy="20306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ADCD1E-B8A7-E8BA-69A6-AFA253E2E424}"/>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C96F4FBC-0AA5-07BB-4F5C-B21C40E33A83}"/>
              </a:ext>
            </a:extLst>
          </p:cNvPr>
          <p:cNvPicPr>
            <a:picLocks noChangeAspect="1"/>
          </p:cNvPicPr>
          <p:nvPr/>
        </p:nvPicPr>
        <p:blipFill>
          <a:blip r:embed="rId3"/>
          <a:stretch>
            <a:fillRect/>
          </a:stretch>
        </p:blipFill>
        <p:spPr>
          <a:xfrm>
            <a:off x="0" y="0"/>
            <a:ext cx="5486400" cy="8229600"/>
          </a:xfrm>
          <a:prstGeom prst="rect">
            <a:avLst/>
          </a:prstGeom>
        </p:spPr>
      </p:pic>
      <p:sp>
        <p:nvSpPr>
          <p:cNvPr id="3" name="Text 0">
            <a:extLst>
              <a:ext uri="{FF2B5EF4-FFF2-40B4-BE49-F238E27FC236}">
                <a16:creationId xmlns:a16="http://schemas.microsoft.com/office/drawing/2014/main" id="{5B7AF643-A04F-25D7-5F61-EA30E356972E}"/>
              </a:ext>
            </a:extLst>
          </p:cNvPr>
          <p:cNvSpPr/>
          <p:nvPr/>
        </p:nvSpPr>
        <p:spPr>
          <a:xfrm>
            <a:off x="6280190" y="214717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1B1B27"/>
                </a:solidFill>
                <a:latin typeface="Alexandria" pitchFamily="34" charset="0"/>
                <a:ea typeface="Alexandria" pitchFamily="34" charset="-122"/>
                <a:cs typeface="Alexandria" pitchFamily="34" charset="-120"/>
              </a:rPr>
              <a:t>Swiggy Health Bites: A Holistic Marketing Plan</a:t>
            </a:r>
            <a:endParaRPr lang="en-US" sz="4450" dirty="0"/>
          </a:p>
        </p:txBody>
      </p:sp>
      <p:sp>
        <p:nvSpPr>
          <p:cNvPr id="4" name="Text 1">
            <a:extLst>
              <a:ext uri="{FF2B5EF4-FFF2-40B4-BE49-F238E27FC236}">
                <a16:creationId xmlns:a16="http://schemas.microsoft.com/office/drawing/2014/main" id="{75056EAD-3A0E-C2DD-7617-D4213725D0CE}"/>
              </a:ext>
            </a:extLst>
          </p:cNvPr>
          <p:cNvSpPr/>
          <p:nvPr/>
        </p:nvSpPr>
        <p:spPr>
          <a:xfrm>
            <a:off x="6280190" y="3904893"/>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This presentation will explore a comprehensive marketing plan for Swiggy's new product line, Swiggy Health Bites, designed to cater to the growing health-conscious consumer market in India. The plan leverages Swiggy's brand equity, strong delivery network, and digital expertise to position Health Bites as a leading choice for healthy and convenient meals.</a:t>
            </a:r>
            <a:endParaRPr lang="en-US" sz="1750" dirty="0"/>
          </a:p>
        </p:txBody>
      </p:sp>
    </p:spTree>
    <p:extLst>
      <p:ext uri="{BB962C8B-B14F-4D97-AF65-F5344CB8AC3E}">
        <p14:creationId xmlns:p14="http://schemas.microsoft.com/office/powerpoint/2010/main" val="31490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177058"/>
            <a:ext cx="10930176" cy="708779"/>
          </a:xfrm>
          <a:prstGeom prst="rect">
            <a:avLst/>
          </a:prstGeom>
          <a:noFill/>
          <a:ln/>
        </p:spPr>
        <p:txBody>
          <a:bodyPr wrap="none" lIns="0" tIns="0" rIns="0" bIns="0" rtlCol="0" anchor="t"/>
          <a:lstStyle/>
          <a:p>
            <a:pPr marL="0" indent="0">
              <a:lnSpc>
                <a:spcPts val="5550"/>
              </a:lnSpc>
              <a:buNone/>
            </a:pPr>
            <a:r>
              <a:rPr lang="en-US" sz="4450" dirty="0">
                <a:solidFill>
                  <a:srgbClr val="1B1B27"/>
                </a:solidFill>
                <a:latin typeface="Alexandria" pitchFamily="34" charset="0"/>
                <a:ea typeface="Alexandria" pitchFamily="34" charset="-122"/>
                <a:cs typeface="Alexandria" pitchFamily="34" charset="-120"/>
              </a:rPr>
              <a:t>Product Overview: Swiggy Health Bites</a:t>
            </a:r>
            <a:endParaRPr lang="en-US" sz="4450" dirty="0"/>
          </a:p>
        </p:txBody>
      </p:sp>
      <p:sp>
        <p:nvSpPr>
          <p:cNvPr id="3" name="Text 1"/>
          <p:cNvSpPr/>
          <p:nvPr/>
        </p:nvSpPr>
        <p:spPr>
          <a:xfrm>
            <a:off x="793790" y="3452813"/>
            <a:ext cx="3716774" cy="354330"/>
          </a:xfrm>
          <a:prstGeom prst="rect">
            <a:avLst/>
          </a:prstGeom>
          <a:noFill/>
          <a:ln/>
        </p:spPr>
        <p:txBody>
          <a:bodyPr wrap="none" lIns="0" tIns="0" rIns="0" bIns="0" rtlCol="0" anchor="t"/>
          <a:lstStyle/>
          <a:p>
            <a:pPr marL="0" indent="0">
              <a:lnSpc>
                <a:spcPts val="2750"/>
              </a:lnSpc>
              <a:buNone/>
            </a:pPr>
            <a:r>
              <a:rPr lang="en-US" sz="2200" dirty="0">
                <a:solidFill>
                  <a:srgbClr val="1B1B27"/>
                </a:solidFill>
                <a:latin typeface="Alexandria" pitchFamily="34" charset="0"/>
                <a:ea typeface="Alexandria" pitchFamily="34" charset="-122"/>
                <a:cs typeface="Alexandria" pitchFamily="34" charset="-120"/>
              </a:rPr>
              <a:t>Addressing a Market Need</a:t>
            </a:r>
            <a:endParaRPr lang="en-US" sz="2200" dirty="0"/>
          </a:p>
        </p:txBody>
      </p:sp>
      <p:sp>
        <p:nvSpPr>
          <p:cNvPr id="4" name="Text 2"/>
          <p:cNvSpPr/>
          <p:nvPr/>
        </p:nvSpPr>
        <p:spPr>
          <a:xfrm>
            <a:off x="793790" y="4033957"/>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The increasing demand for healthy and convenient food options aligns perfectly with Swiggy's existing platform. Swiggy Health Bites aims to capitalize on this trend by providing a curated selection of nutritious meals delivered directly to customers' doorsteps.</a:t>
            </a:r>
            <a:endParaRPr lang="en-US" sz="1750" dirty="0"/>
          </a:p>
        </p:txBody>
      </p:sp>
      <p:sp>
        <p:nvSpPr>
          <p:cNvPr id="5" name="Text 3"/>
          <p:cNvSpPr/>
          <p:nvPr/>
        </p:nvSpPr>
        <p:spPr>
          <a:xfrm>
            <a:off x="7599521" y="3452813"/>
            <a:ext cx="4801791" cy="354330"/>
          </a:xfrm>
          <a:prstGeom prst="rect">
            <a:avLst/>
          </a:prstGeom>
          <a:noFill/>
          <a:ln/>
        </p:spPr>
        <p:txBody>
          <a:bodyPr wrap="none" lIns="0" tIns="0" rIns="0" bIns="0" rtlCol="0" anchor="t"/>
          <a:lstStyle/>
          <a:p>
            <a:pPr marL="0" indent="0">
              <a:lnSpc>
                <a:spcPts val="2750"/>
              </a:lnSpc>
              <a:buNone/>
            </a:pPr>
            <a:r>
              <a:rPr lang="en-US" sz="2200" dirty="0">
                <a:solidFill>
                  <a:srgbClr val="1B1B27"/>
                </a:solidFill>
                <a:latin typeface="Alexandria" pitchFamily="34" charset="0"/>
                <a:ea typeface="Alexandria" pitchFamily="34" charset="-122"/>
                <a:cs typeface="Alexandria" pitchFamily="34" charset="-120"/>
              </a:rPr>
              <a:t>Targeting a Specific Demographic</a:t>
            </a:r>
            <a:endParaRPr lang="en-US" sz="2200" dirty="0"/>
          </a:p>
        </p:txBody>
      </p:sp>
      <p:sp>
        <p:nvSpPr>
          <p:cNvPr id="6" name="Text 4"/>
          <p:cNvSpPr/>
          <p:nvPr/>
        </p:nvSpPr>
        <p:spPr>
          <a:xfrm>
            <a:off x="7599521" y="4033957"/>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Swiggy Health Bites targets health-conscious individuals, busy professionals, fitness enthusiasts, and families seeking nutritious meal options without the hassle of cooking.</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041559"/>
            <a:ext cx="9664660" cy="708779"/>
          </a:xfrm>
          <a:prstGeom prst="rect">
            <a:avLst/>
          </a:prstGeom>
          <a:noFill/>
          <a:ln/>
        </p:spPr>
        <p:txBody>
          <a:bodyPr wrap="none" lIns="0" tIns="0" rIns="0" bIns="0" rtlCol="0" anchor="t"/>
          <a:lstStyle/>
          <a:p>
            <a:pPr marL="0" indent="0">
              <a:lnSpc>
                <a:spcPts val="5550"/>
              </a:lnSpc>
              <a:buNone/>
            </a:pPr>
            <a:r>
              <a:rPr lang="en-US" sz="4450" dirty="0">
                <a:solidFill>
                  <a:srgbClr val="1B1B27"/>
                </a:solidFill>
                <a:latin typeface="Alexandria" pitchFamily="34" charset="0"/>
                <a:ea typeface="Alexandria" pitchFamily="34" charset="-122"/>
                <a:cs typeface="Alexandria" pitchFamily="34" charset="-120"/>
              </a:rPr>
              <a:t>Research and Development Phase</a:t>
            </a:r>
            <a:endParaRPr lang="en-US" sz="4450" dirty="0"/>
          </a:p>
        </p:txBody>
      </p:sp>
      <p:sp>
        <p:nvSpPr>
          <p:cNvPr id="3" name="Shape 1"/>
          <p:cNvSpPr/>
          <p:nvPr/>
        </p:nvSpPr>
        <p:spPr>
          <a:xfrm>
            <a:off x="793790" y="2459117"/>
            <a:ext cx="510302" cy="510302"/>
          </a:xfrm>
          <a:prstGeom prst="roundRect">
            <a:avLst>
              <a:gd name="adj" fmla="val 18669"/>
            </a:avLst>
          </a:prstGeom>
          <a:solidFill>
            <a:srgbClr val="D2DDF9"/>
          </a:solidFill>
          <a:ln w="7620">
            <a:solidFill>
              <a:srgbClr val="B8C3DF"/>
            </a:solidFill>
            <a:prstDash val="solid"/>
          </a:ln>
        </p:spPr>
      </p:sp>
      <p:sp>
        <p:nvSpPr>
          <p:cNvPr id="4" name="Text 2"/>
          <p:cNvSpPr/>
          <p:nvPr/>
        </p:nvSpPr>
        <p:spPr>
          <a:xfrm>
            <a:off x="985123" y="2544128"/>
            <a:ext cx="127635" cy="340281"/>
          </a:xfrm>
          <a:prstGeom prst="rect">
            <a:avLst/>
          </a:prstGeom>
          <a:noFill/>
          <a:ln/>
        </p:spPr>
        <p:txBody>
          <a:bodyPr wrap="none" lIns="0" tIns="0" rIns="0" bIns="0" rtlCol="0" anchor="t"/>
          <a:lstStyle/>
          <a:p>
            <a:pPr marL="0" indent="0" algn="ctr">
              <a:lnSpc>
                <a:spcPts val="2650"/>
              </a:lnSpc>
              <a:buNone/>
            </a:pPr>
            <a:r>
              <a:rPr lang="en-US" sz="2650" dirty="0">
                <a:solidFill>
                  <a:srgbClr val="404155"/>
                </a:solidFill>
                <a:latin typeface="Alexandria" pitchFamily="34" charset="0"/>
                <a:ea typeface="Alexandria" pitchFamily="34" charset="-122"/>
                <a:cs typeface="Alexandria" pitchFamily="34" charset="-120"/>
              </a:rPr>
              <a:t>1</a:t>
            </a:r>
            <a:endParaRPr lang="en-US" sz="2650" dirty="0"/>
          </a:p>
        </p:txBody>
      </p:sp>
      <p:sp>
        <p:nvSpPr>
          <p:cNvPr id="5" name="Text 3"/>
          <p:cNvSpPr/>
          <p:nvPr/>
        </p:nvSpPr>
        <p:spPr>
          <a:xfrm>
            <a:off x="1530906" y="245911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404155"/>
                </a:solidFill>
                <a:latin typeface="Alexandria" pitchFamily="34" charset="0"/>
                <a:ea typeface="Alexandria" pitchFamily="34" charset="-122"/>
                <a:cs typeface="Alexandria" pitchFamily="34" charset="-120"/>
              </a:rPr>
              <a:t>Market Research</a:t>
            </a:r>
            <a:endParaRPr lang="en-US" sz="2200" dirty="0"/>
          </a:p>
        </p:txBody>
      </p:sp>
      <p:sp>
        <p:nvSpPr>
          <p:cNvPr id="6" name="Text 4"/>
          <p:cNvSpPr/>
          <p:nvPr/>
        </p:nvSpPr>
        <p:spPr>
          <a:xfrm>
            <a:off x="1530906" y="2949535"/>
            <a:ext cx="5670947" cy="1814513"/>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Swiggy conducted thorough market research, analyzing the Indian food delivery landscape, identifying the growth of the health and wellness trend, and understanding the needs and preferences of the target market.</a:t>
            </a:r>
            <a:endParaRPr lang="en-US" sz="1750" dirty="0"/>
          </a:p>
        </p:txBody>
      </p:sp>
      <p:sp>
        <p:nvSpPr>
          <p:cNvPr id="7" name="Shape 5"/>
          <p:cNvSpPr/>
          <p:nvPr/>
        </p:nvSpPr>
        <p:spPr>
          <a:xfrm>
            <a:off x="7428667" y="2459117"/>
            <a:ext cx="510302" cy="510302"/>
          </a:xfrm>
          <a:prstGeom prst="roundRect">
            <a:avLst>
              <a:gd name="adj" fmla="val 18669"/>
            </a:avLst>
          </a:prstGeom>
          <a:solidFill>
            <a:srgbClr val="D2DDF9"/>
          </a:solidFill>
          <a:ln w="7620">
            <a:solidFill>
              <a:srgbClr val="B8C3DF"/>
            </a:solidFill>
            <a:prstDash val="solid"/>
          </a:ln>
        </p:spPr>
      </p:sp>
      <p:sp>
        <p:nvSpPr>
          <p:cNvPr id="8" name="Text 6"/>
          <p:cNvSpPr/>
          <p:nvPr/>
        </p:nvSpPr>
        <p:spPr>
          <a:xfrm>
            <a:off x="7584281" y="2544128"/>
            <a:ext cx="199072" cy="340281"/>
          </a:xfrm>
          <a:prstGeom prst="rect">
            <a:avLst/>
          </a:prstGeom>
          <a:noFill/>
          <a:ln/>
        </p:spPr>
        <p:txBody>
          <a:bodyPr wrap="none" lIns="0" tIns="0" rIns="0" bIns="0" rtlCol="0" anchor="t"/>
          <a:lstStyle/>
          <a:p>
            <a:pPr marL="0" indent="0" algn="ctr">
              <a:lnSpc>
                <a:spcPts val="2650"/>
              </a:lnSpc>
              <a:buNone/>
            </a:pPr>
            <a:r>
              <a:rPr lang="en-US" sz="2650" dirty="0">
                <a:solidFill>
                  <a:srgbClr val="404155"/>
                </a:solidFill>
                <a:latin typeface="Alexandria" pitchFamily="34" charset="0"/>
                <a:ea typeface="Alexandria" pitchFamily="34" charset="-122"/>
                <a:cs typeface="Alexandria" pitchFamily="34" charset="-120"/>
              </a:rPr>
              <a:t>2</a:t>
            </a:r>
            <a:endParaRPr lang="en-US" sz="2650" dirty="0"/>
          </a:p>
        </p:txBody>
      </p:sp>
      <p:sp>
        <p:nvSpPr>
          <p:cNvPr id="9" name="Text 7"/>
          <p:cNvSpPr/>
          <p:nvPr/>
        </p:nvSpPr>
        <p:spPr>
          <a:xfrm>
            <a:off x="8165783" y="2459117"/>
            <a:ext cx="4749284" cy="354330"/>
          </a:xfrm>
          <a:prstGeom prst="rect">
            <a:avLst/>
          </a:prstGeom>
          <a:noFill/>
          <a:ln/>
        </p:spPr>
        <p:txBody>
          <a:bodyPr wrap="none" lIns="0" tIns="0" rIns="0" bIns="0" rtlCol="0" anchor="t"/>
          <a:lstStyle/>
          <a:p>
            <a:pPr marL="0" indent="0">
              <a:lnSpc>
                <a:spcPts val="2750"/>
              </a:lnSpc>
              <a:buNone/>
            </a:pPr>
            <a:r>
              <a:rPr lang="en-US" sz="2200" dirty="0">
                <a:solidFill>
                  <a:srgbClr val="404155"/>
                </a:solidFill>
                <a:latin typeface="Alexandria" pitchFamily="34" charset="0"/>
                <a:ea typeface="Alexandria" pitchFamily="34" charset="-122"/>
                <a:cs typeface="Alexandria" pitchFamily="34" charset="-120"/>
              </a:rPr>
              <a:t>Market Size and Growth Potential</a:t>
            </a:r>
            <a:endParaRPr lang="en-US" sz="2200" dirty="0"/>
          </a:p>
        </p:txBody>
      </p:sp>
      <p:sp>
        <p:nvSpPr>
          <p:cNvPr id="10" name="Text 8"/>
          <p:cNvSpPr/>
          <p:nvPr/>
        </p:nvSpPr>
        <p:spPr>
          <a:xfrm>
            <a:off x="8165783" y="2949535"/>
            <a:ext cx="5670947" cy="1814513"/>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The health-focused food market in India is experiencing rapid growth, with a projected CAGR of over 10%. Swiggy Health Bites is well-positioned to capitalize on this growing market and contribute significantly to Swiggy's revenue.</a:t>
            </a:r>
            <a:endParaRPr lang="en-US" sz="1750" dirty="0"/>
          </a:p>
        </p:txBody>
      </p:sp>
      <p:sp>
        <p:nvSpPr>
          <p:cNvPr id="11" name="Shape 9"/>
          <p:cNvSpPr/>
          <p:nvPr/>
        </p:nvSpPr>
        <p:spPr>
          <a:xfrm>
            <a:off x="793790" y="5246013"/>
            <a:ext cx="510302" cy="510302"/>
          </a:xfrm>
          <a:prstGeom prst="roundRect">
            <a:avLst>
              <a:gd name="adj" fmla="val 18669"/>
            </a:avLst>
          </a:prstGeom>
          <a:solidFill>
            <a:srgbClr val="D2DDF9"/>
          </a:solidFill>
          <a:ln w="7620">
            <a:solidFill>
              <a:srgbClr val="B8C3DF"/>
            </a:solidFill>
            <a:prstDash val="solid"/>
          </a:ln>
        </p:spPr>
      </p:sp>
      <p:sp>
        <p:nvSpPr>
          <p:cNvPr id="12" name="Text 10"/>
          <p:cNvSpPr/>
          <p:nvPr/>
        </p:nvSpPr>
        <p:spPr>
          <a:xfrm>
            <a:off x="948690" y="5331023"/>
            <a:ext cx="200382" cy="340281"/>
          </a:xfrm>
          <a:prstGeom prst="rect">
            <a:avLst/>
          </a:prstGeom>
          <a:noFill/>
          <a:ln/>
        </p:spPr>
        <p:txBody>
          <a:bodyPr wrap="none" lIns="0" tIns="0" rIns="0" bIns="0" rtlCol="0" anchor="t"/>
          <a:lstStyle/>
          <a:p>
            <a:pPr marL="0" indent="0" algn="ctr">
              <a:lnSpc>
                <a:spcPts val="2650"/>
              </a:lnSpc>
              <a:buNone/>
            </a:pPr>
            <a:r>
              <a:rPr lang="en-US" sz="2650" dirty="0">
                <a:solidFill>
                  <a:srgbClr val="404155"/>
                </a:solidFill>
                <a:latin typeface="Alexandria" pitchFamily="34" charset="0"/>
                <a:ea typeface="Alexandria" pitchFamily="34" charset="-122"/>
                <a:cs typeface="Alexandria" pitchFamily="34" charset="-120"/>
              </a:rPr>
              <a:t>3</a:t>
            </a:r>
            <a:endParaRPr lang="en-US" sz="2650" dirty="0"/>
          </a:p>
        </p:txBody>
      </p:sp>
      <p:sp>
        <p:nvSpPr>
          <p:cNvPr id="13" name="Text 11"/>
          <p:cNvSpPr/>
          <p:nvPr/>
        </p:nvSpPr>
        <p:spPr>
          <a:xfrm>
            <a:off x="1530906" y="5246013"/>
            <a:ext cx="2998351" cy="354330"/>
          </a:xfrm>
          <a:prstGeom prst="rect">
            <a:avLst/>
          </a:prstGeom>
          <a:noFill/>
          <a:ln/>
        </p:spPr>
        <p:txBody>
          <a:bodyPr wrap="none" lIns="0" tIns="0" rIns="0" bIns="0" rtlCol="0" anchor="t"/>
          <a:lstStyle/>
          <a:p>
            <a:pPr marL="0" indent="0">
              <a:lnSpc>
                <a:spcPts val="2750"/>
              </a:lnSpc>
              <a:buNone/>
            </a:pPr>
            <a:r>
              <a:rPr lang="en-US" sz="2200" dirty="0">
                <a:solidFill>
                  <a:srgbClr val="404155"/>
                </a:solidFill>
                <a:latin typeface="Alexandria" pitchFamily="34" charset="0"/>
                <a:ea typeface="Alexandria" pitchFamily="34" charset="-122"/>
                <a:cs typeface="Alexandria" pitchFamily="34" charset="-120"/>
              </a:rPr>
              <a:t>Competitor Research</a:t>
            </a:r>
            <a:endParaRPr lang="en-US" sz="2200" dirty="0"/>
          </a:p>
        </p:txBody>
      </p:sp>
      <p:sp>
        <p:nvSpPr>
          <p:cNvPr id="14" name="Text 12"/>
          <p:cNvSpPr/>
          <p:nvPr/>
        </p:nvSpPr>
        <p:spPr>
          <a:xfrm>
            <a:off x="1530906" y="5736431"/>
            <a:ext cx="5670947" cy="1451610"/>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Swiggy analyzed key competitors such as Zomato Health, EatFit, FreshMenu, and local health cafes to understand their strengths and weaknesses, and identify opportunities for differentiation.</a:t>
            </a:r>
            <a:endParaRPr lang="en-US" sz="1750" dirty="0"/>
          </a:p>
        </p:txBody>
      </p:sp>
      <p:sp>
        <p:nvSpPr>
          <p:cNvPr id="15" name="Shape 13"/>
          <p:cNvSpPr/>
          <p:nvPr/>
        </p:nvSpPr>
        <p:spPr>
          <a:xfrm>
            <a:off x="7428667" y="5246013"/>
            <a:ext cx="510302" cy="510302"/>
          </a:xfrm>
          <a:prstGeom prst="roundRect">
            <a:avLst>
              <a:gd name="adj" fmla="val 18669"/>
            </a:avLst>
          </a:prstGeom>
          <a:solidFill>
            <a:srgbClr val="D2DDF9"/>
          </a:solidFill>
          <a:ln w="7620">
            <a:solidFill>
              <a:srgbClr val="B8C3DF"/>
            </a:solidFill>
            <a:prstDash val="solid"/>
          </a:ln>
        </p:spPr>
      </p:sp>
      <p:sp>
        <p:nvSpPr>
          <p:cNvPr id="16" name="Text 14"/>
          <p:cNvSpPr/>
          <p:nvPr/>
        </p:nvSpPr>
        <p:spPr>
          <a:xfrm>
            <a:off x="7582257" y="5331023"/>
            <a:ext cx="203121" cy="340281"/>
          </a:xfrm>
          <a:prstGeom prst="rect">
            <a:avLst/>
          </a:prstGeom>
          <a:noFill/>
          <a:ln/>
        </p:spPr>
        <p:txBody>
          <a:bodyPr wrap="none" lIns="0" tIns="0" rIns="0" bIns="0" rtlCol="0" anchor="t"/>
          <a:lstStyle/>
          <a:p>
            <a:pPr marL="0" indent="0" algn="ctr">
              <a:lnSpc>
                <a:spcPts val="2650"/>
              </a:lnSpc>
              <a:buNone/>
            </a:pPr>
            <a:r>
              <a:rPr lang="en-US" sz="2650" dirty="0">
                <a:solidFill>
                  <a:srgbClr val="404155"/>
                </a:solidFill>
                <a:latin typeface="Alexandria" pitchFamily="34" charset="0"/>
                <a:ea typeface="Alexandria" pitchFamily="34" charset="-122"/>
                <a:cs typeface="Alexandria" pitchFamily="34" charset="-120"/>
              </a:rPr>
              <a:t>4</a:t>
            </a:r>
            <a:endParaRPr lang="en-US" sz="2650" dirty="0"/>
          </a:p>
        </p:txBody>
      </p:sp>
      <p:sp>
        <p:nvSpPr>
          <p:cNvPr id="17" name="Text 15"/>
          <p:cNvSpPr/>
          <p:nvPr/>
        </p:nvSpPr>
        <p:spPr>
          <a:xfrm>
            <a:off x="8165783" y="52460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404155"/>
                </a:solidFill>
                <a:latin typeface="Alexandria" pitchFamily="34" charset="0"/>
                <a:ea typeface="Alexandria" pitchFamily="34" charset="-122"/>
                <a:cs typeface="Alexandria" pitchFamily="34" charset="-120"/>
              </a:rPr>
              <a:t>SWOT Analysis</a:t>
            </a:r>
            <a:endParaRPr lang="en-US" sz="2200" dirty="0"/>
          </a:p>
        </p:txBody>
      </p:sp>
      <p:sp>
        <p:nvSpPr>
          <p:cNvPr id="18" name="Text 16"/>
          <p:cNvSpPr/>
          <p:nvPr/>
        </p:nvSpPr>
        <p:spPr>
          <a:xfrm>
            <a:off x="8165783" y="5736431"/>
            <a:ext cx="5670947" cy="1451610"/>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Swiggy conducted a SWOT analysis to identify its strengths, weaknesses, opportunities, and threats, providing valuable insights for developing a strategic marketing plan.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66167" y="601980"/>
            <a:ext cx="13098066" cy="1368266"/>
          </a:xfrm>
          <a:prstGeom prst="rect">
            <a:avLst/>
          </a:prstGeom>
          <a:noFill/>
          <a:ln/>
        </p:spPr>
        <p:txBody>
          <a:bodyPr wrap="square" lIns="0" tIns="0" rIns="0" bIns="0" rtlCol="0" anchor="t"/>
          <a:lstStyle/>
          <a:p>
            <a:pPr marL="0" indent="0">
              <a:lnSpc>
                <a:spcPts val="5350"/>
              </a:lnSpc>
              <a:buNone/>
            </a:pPr>
            <a:r>
              <a:rPr lang="en-US" sz="4300" dirty="0">
                <a:solidFill>
                  <a:srgbClr val="1B1B27"/>
                </a:solidFill>
                <a:latin typeface="Alexandria" pitchFamily="34" charset="0"/>
                <a:ea typeface="Alexandria" pitchFamily="34" charset="-122"/>
                <a:cs typeface="Alexandria" pitchFamily="34" charset="-120"/>
              </a:rPr>
              <a:t>Pricing Strategy: Balancing Affordability and Premium Positioning</a:t>
            </a:r>
            <a:endParaRPr lang="en-US" sz="4300" dirty="0"/>
          </a:p>
        </p:txBody>
      </p:sp>
      <p:sp>
        <p:nvSpPr>
          <p:cNvPr id="3" name="Shape 1"/>
          <p:cNvSpPr/>
          <p:nvPr/>
        </p:nvSpPr>
        <p:spPr>
          <a:xfrm>
            <a:off x="766167" y="2408039"/>
            <a:ext cx="6439614" cy="2327315"/>
          </a:xfrm>
          <a:prstGeom prst="roundRect">
            <a:avLst>
              <a:gd name="adj" fmla="val 3951"/>
            </a:avLst>
          </a:prstGeom>
          <a:solidFill>
            <a:srgbClr val="D2DDF9"/>
          </a:solidFill>
          <a:ln w="7620">
            <a:solidFill>
              <a:srgbClr val="B8C3DF"/>
            </a:solidFill>
            <a:prstDash val="solid"/>
          </a:ln>
        </p:spPr>
      </p:sp>
      <p:sp>
        <p:nvSpPr>
          <p:cNvPr id="4" name="Text 2"/>
          <p:cNvSpPr/>
          <p:nvPr/>
        </p:nvSpPr>
        <p:spPr>
          <a:xfrm>
            <a:off x="992624" y="2634496"/>
            <a:ext cx="2736413" cy="341948"/>
          </a:xfrm>
          <a:prstGeom prst="rect">
            <a:avLst/>
          </a:prstGeom>
          <a:noFill/>
          <a:ln/>
        </p:spPr>
        <p:txBody>
          <a:bodyPr wrap="none" lIns="0" tIns="0" rIns="0" bIns="0" rtlCol="0" anchor="t"/>
          <a:lstStyle/>
          <a:p>
            <a:pPr marL="0" indent="0">
              <a:lnSpc>
                <a:spcPts val="2650"/>
              </a:lnSpc>
              <a:buNone/>
            </a:pPr>
            <a:r>
              <a:rPr lang="en-US" sz="2150" dirty="0">
                <a:solidFill>
                  <a:srgbClr val="404155"/>
                </a:solidFill>
                <a:latin typeface="Alexandria" pitchFamily="34" charset="0"/>
                <a:ea typeface="Alexandria" pitchFamily="34" charset="-122"/>
                <a:cs typeface="Alexandria" pitchFamily="34" charset="-120"/>
              </a:rPr>
              <a:t>Value-Based Pricing</a:t>
            </a:r>
            <a:endParaRPr lang="en-US" sz="2150" dirty="0"/>
          </a:p>
        </p:txBody>
      </p:sp>
      <p:sp>
        <p:nvSpPr>
          <p:cNvPr id="5" name="Text 3"/>
          <p:cNvSpPr/>
          <p:nvPr/>
        </p:nvSpPr>
        <p:spPr>
          <a:xfrm>
            <a:off x="992624" y="3107769"/>
            <a:ext cx="5986701" cy="1050846"/>
          </a:xfrm>
          <a:prstGeom prst="rect">
            <a:avLst/>
          </a:prstGeom>
          <a:noFill/>
          <a:ln/>
        </p:spPr>
        <p:txBody>
          <a:bodyPr wrap="square" lIns="0" tIns="0" rIns="0" bIns="0" rtlCol="0" anchor="t"/>
          <a:lstStyle/>
          <a:p>
            <a:pPr marL="0" indent="0">
              <a:lnSpc>
                <a:spcPts val="2750"/>
              </a:lnSpc>
              <a:buNone/>
            </a:pPr>
            <a:r>
              <a:rPr lang="en-US" sz="1700" dirty="0">
                <a:solidFill>
                  <a:srgbClr val="404155"/>
                </a:solidFill>
                <a:latin typeface="Nobile" pitchFamily="34" charset="0"/>
                <a:ea typeface="Nobile" pitchFamily="34" charset="-122"/>
                <a:cs typeface="Nobile" pitchFamily="34" charset="-120"/>
              </a:rPr>
              <a:t>Swiggy Health Bites pricing will reflect the value of its health-focused meals, catering to customers who prioritize quality ingredients and preparation.</a:t>
            </a:r>
            <a:endParaRPr lang="en-US" sz="1700" dirty="0"/>
          </a:p>
        </p:txBody>
      </p:sp>
      <p:sp>
        <p:nvSpPr>
          <p:cNvPr id="6" name="Shape 4"/>
          <p:cNvSpPr/>
          <p:nvPr/>
        </p:nvSpPr>
        <p:spPr>
          <a:xfrm>
            <a:off x="7424618" y="2408039"/>
            <a:ext cx="6439614" cy="2327315"/>
          </a:xfrm>
          <a:prstGeom prst="roundRect">
            <a:avLst>
              <a:gd name="adj" fmla="val 3951"/>
            </a:avLst>
          </a:prstGeom>
          <a:solidFill>
            <a:srgbClr val="D2DDF9"/>
          </a:solidFill>
          <a:ln w="7620">
            <a:solidFill>
              <a:srgbClr val="B8C3DF"/>
            </a:solidFill>
            <a:prstDash val="solid"/>
          </a:ln>
        </p:spPr>
      </p:sp>
      <p:sp>
        <p:nvSpPr>
          <p:cNvPr id="7" name="Text 5"/>
          <p:cNvSpPr/>
          <p:nvPr/>
        </p:nvSpPr>
        <p:spPr>
          <a:xfrm>
            <a:off x="7651075" y="2634496"/>
            <a:ext cx="2736413" cy="341948"/>
          </a:xfrm>
          <a:prstGeom prst="rect">
            <a:avLst/>
          </a:prstGeom>
          <a:noFill/>
          <a:ln/>
        </p:spPr>
        <p:txBody>
          <a:bodyPr wrap="none" lIns="0" tIns="0" rIns="0" bIns="0" rtlCol="0" anchor="t"/>
          <a:lstStyle/>
          <a:p>
            <a:pPr marL="0" indent="0">
              <a:lnSpc>
                <a:spcPts val="2650"/>
              </a:lnSpc>
              <a:buNone/>
            </a:pPr>
            <a:r>
              <a:rPr lang="en-US" sz="2150" dirty="0">
                <a:solidFill>
                  <a:srgbClr val="404155"/>
                </a:solidFill>
                <a:latin typeface="Alexandria" pitchFamily="34" charset="0"/>
                <a:ea typeface="Alexandria" pitchFamily="34" charset="-122"/>
                <a:cs typeface="Alexandria" pitchFamily="34" charset="-120"/>
              </a:rPr>
              <a:t>Penetration Pricing</a:t>
            </a:r>
            <a:endParaRPr lang="en-US" sz="2150" dirty="0"/>
          </a:p>
        </p:txBody>
      </p:sp>
      <p:sp>
        <p:nvSpPr>
          <p:cNvPr id="8" name="Text 6"/>
          <p:cNvSpPr/>
          <p:nvPr/>
        </p:nvSpPr>
        <p:spPr>
          <a:xfrm>
            <a:off x="7651075" y="3107769"/>
            <a:ext cx="5986701" cy="1401128"/>
          </a:xfrm>
          <a:prstGeom prst="rect">
            <a:avLst/>
          </a:prstGeom>
          <a:noFill/>
          <a:ln/>
        </p:spPr>
        <p:txBody>
          <a:bodyPr wrap="square" lIns="0" tIns="0" rIns="0" bIns="0" rtlCol="0" anchor="t"/>
          <a:lstStyle/>
          <a:p>
            <a:pPr marL="0" indent="0">
              <a:lnSpc>
                <a:spcPts val="2750"/>
              </a:lnSpc>
              <a:buNone/>
            </a:pPr>
            <a:r>
              <a:rPr lang="en-US" sz="1700" dirty="0">
                <a:solidFill>
                  <a:srgbClr val="404155"/>
                </a:solidFill>
                <a:latin typeface="Nobile" pitchFamily="34" charset="0"/>
                <a:ea typeface="Nobile" pitchFamily="34" charset="-122"/>
                <a:cs typeface="Nobile" pitchFamily="34" charset="-120"/>
              </a:rPr>
              <a:t>Swiggy might implement penetration pricing initially to gain market share and build awareness. Offering lower prices could attract customers who are hesitant to spend more on healthy options.</a:t>
            </a:r>
            <a:endParaRPr lang="en-US" sz="1700" dirty="0"/>
          </a:p>
        </p:txBody>
      </p:sp>
      <p:sp>
        <p:nvSpPr>
          <p:cNvPr id="9" name="Shape 7"/>
          <p:cNvSpPr/>
          <p:nvPr/>
        </p:nvSpPr>
        <p:spPr>
          <a:xfrm>
            <a:off x="766167" y="4954191"/>
            <a:ext cx="6439614" cy="2677597"/>
          </a:xfrm>
          <a:prstGeom prst="roundRect">
            <a:avLst>
              <a:gd name="adj" fmla="val 3434"/>
            </a:avLst>
          </a:prstGeom>
          <a:solidFill>
            <a:srgbClr val="D2DDF9"/>
          </a:solidFill>
          <a:ln w="7620">
            <a:solidFill>
              <a:srgbClr val="B8C3DF"/>
            </a:solidFill>
            <a:prstDash val="solid"/>
          </a:ln>
        </p:spPr>
      </p:sp>
      <p:sp>
        <p:nvSpPr>
          <p:cNvPr id="10" name="Text 8"/>
          <p:cNvSpPr/>
          <p:nvPr/>
        </p:nvSpPr>
        <p:spPr>
          <a:xfrm>
            <a:off x="992624" y="5180647"/>
            <a:ext cx="2736413" cy="341948"/>
          </a:xfrm>
          <a:prstGeom prst="rect">
            <a:avLst/>
          </a:prstGeom>
          <a:noFill/>
          <a:ln/>
        </p:spPr>
        <p:txBody>
          <a:bodyPr wrap="none" lIns="0" tIns="0" rIns="0" bIns="0" rtlCol="0" anchor="t"/>
          <a:lstStyle/>
          <a:p>
            <a:pPr marL="0" indent="0">
              <a:lnSpc>
                <a:spcPts val="2650"/>
              </a:lnSpc>
              <a:buNone/>
            </a:pPr>
            <a:r>
              <a:rPr lang="en-US" sz="2150" dirty="0">
                <a:solidFill>
                  <a:srgbClr val="404155"/>
                </a:solidFill>
                <a:latin typeface="Alexandria" pitchFamily="34" charset="0"/>
                <a:ea typeface="Alexandria" pitchFamily="34" charset="-122"/>
                <a:cs typeface="Alexandria" pitchFamily="34" charset="-120"/>
              </a:rPr>
              <a:t>Tiered Pricing</a:t>
            </a:r>
            <a:endParaRPr lang="en-US" sz="2150" dirty="0"/>
          </a:p>
        </p:txBody>
      </p:sp>
      <p:sp>
        <p:nvSpPr>
          <p:cNvPr id="11" name="Text 9"/>
          <p:cNvSpPr/>
          <p:nvPr/>
        </p:nvSpPr>
        <p:spPr>
          <a:xfrm>
            <a:off x="992624" y="5653921"/>
            <a:ext cx="5986701" cy="1751409"/>
          </a:xfrm>
          <a:prstGeom prst="rect">
            <a:avLst/>
          </a:prstGeom>
          <a:noFill/>
          <a:ln/>
        </p:spPr>
        <p:txBody>
          <a:bodyPr wrap="square" lIns="0" tIns="0" rIns="0" bIns="0" rtlCol="0" anchor="t"/>
          <a:lstStyle/>
          <a:p>
            <a:pPr marL="0" indent="0">
              <a:lnSpc>
                <a:spcPts val="2750"/>
              </a:lnSpc>
              <a:buNone/>
            </a:pPr>
            <a:r>
              <a:rPr lang="en-US" sz="1700" dirty="0">
                <a:solidFill>
                  <a:srgbClr val="404155"/>
                </a:solidFill>
                <a:latin typeface="Nobile" pitchFamily="34" charset="0"/>
                <a:ea typeface="Nobile" pitchFamily="34" charset="-122"/>
                <a:cs typeface="Nobile" pitchFamily="34" charset="-120"/>
              </a:rPr>
              <a:t>Swiggy Health Bites might introduce tiered pricing with different levels of health benefits, catering to various budgets. For example, basic meals could include salads, while premium options could include keto or gluten-free meals.</a:t>
            </a:r>
            <a:endParaRPr lang="en-US" sz="1700" dirty="0"/>
          </a:p>
        </p:txBody>
      </p:sp>
      <p:sp>
        <p:nvSpPr>
          <p:cNvPr id="12" name="Shape 10"/>
          <p:cNvSpPr/>
          <p:nvPr/>
        </p:nvSpPr>
        <p:spPr>
          <a:xfrm>
            <a:off x="7424618" y="4954191"/>
            <a:ext cx="6439614" cy="2677597"/>
          </a:xfrm>
          <a:prstGeom prst="roundRect">
            <a:avLst>
              <a:gd name="adj" fmla="val 3434"/>
            </a:avLst>
          </a:prstGeom>
          <a:solidFill>
            <a:srgbClr val="D2DDF9"/>
          </a:solidFill>
          <a:ln w="7620">
            <a:solidFill>
              <a:srgbClr val="B8C3DF"/>
            </a:solidFill>
            <a:prstDash val="solid"/>
          </a:ln>
        </p:spPr>
      </p:sp>
      <p:sp>
        <p:nvSpPr>
          <p:cNvPr id="13" name="Text 11"/>
          <p:cNvSpPr/>
          <p:nvPr/>
        </p:nvSpPr>
        <p:spPr>
          <a:xfrm>
            <a:off x="7651075" y="5180647"/>
            <a:ext cx="2736413" cy="341948"/>
          </a:xfrm>
          <a:prstGeom prst="rect">
            <a:avLst/>
          </a:prstGeom>
          <a:noFill/>
          <a:ln/>
        </p:spPr>
        <p:txBody>
          <a:bodyPr wrap="none" lIns="0" tIns="0" rIns="0" bIns="0" rtlCol="0" anchor="t"/>
          <a:lstStyle/>
          <a:p>
            <a:pPr marL="0" indent="0">
              <a:lnSpc>
                <a:spcPts val="2650"/>
              </a:lnSpc>
              <a:buNone/>
            </a:pPr>
            <a:r>
              <a:rPr lang="en-US" sz="2150" dirty="0">
                <a:solidFill>
                  <a:srgbClr val="404155"/>
                </a:solidFill>
                <a:latin typeface="Alexandria" pitchFamily="34" charset="0"/>
                <a:ea typeface="Alexandria" pitchFamily="34" charset="-122"/>
                <a:cs typeface="Alexandria" pitchFamily="34" charset="-120"/>
              </a:rPr>
              <a:t>Bundle Pricing</a:t>
            </a:r>
            <a:endParaRPr lang="en-US" sz="2150" dirty="0"/>
          </a:p>
        </p:txBody>
      </p:sp>
      <p:sp>
        <p:nvSpPr>
          <p:cNvPr id="14" name="Text 12"/>
          <p:cNvSpPr/>
          <p:nvPr/>
        </p:nvSpPr>
        <p:spPr>
          <a:xfrm>
            <a:off x="7651075" y="5653921"/>
            <a:ext cx="5986701" cy="1401128"/>
          </a:xfrm>
          <a:prstGeom prst="rect">
            <a:avLst/>
          </a:prstGeom>
          <a:noFill/>
          <a:ln/>
        </p:spPr>
        <p:txBody>
          <a:bodyPr wrap="square" lIns="0" tIns="0" rIns="0" bIns="0" rtlCol="0" anchor="t"/>
          <a:lstStyle/>
          <a:p>
            <a:pPr marL="0" indent="0">
              <a:lnSpc>
                <a:spcPts val="2750"/>
              </a:lnSpc>
              <a:buNone/>
            </a:pPr>
            <a:r>
              <a:rPr lang="en-US" sz="1700" dirty="0">
                <a:solidFill>
                  <a:srgbClr val="404155"/>
                </a:solidFill>
                <a:latin typeface="Nobile" pitchFamily="34" charset="0"/>
                <a:ea typeface="Nobile" pitchFamily="34" charset="-122"/>
                <a:cs typeface="Nobile" pitchFamily="34" charset="-120"/>
              </a:rPr>
              <a:t>Swiggy can offer bundle pricing with discounted rates for sets of meals, such as breakfast, lunch, and snacks. Subscription plans could incentivize long-term commitment and customer loyalty.</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08263" y="531971"/>
            <a:ext cx="7900273" cy="1110377"/>
          </a:xfrm>
          <a:prstGeom prst="rect">
            <a:avLst/>
          </a:prstGeom>
          <a:noFill/>
          <a:ln/>
        </p:spPr>
        <p:txBody>
          <a:bodyPr wrap="square" lIns="0" tIns="0" rIns="0" bIns="0" rtlCol="0" anchor="t"/>
          <a:lstStyle/>
          <a:p>
            <a:pPr marL="0" indent="0">
              <a:lnSpc>
                <a:spcPts val="4350"/>
              </a:lnSpc>
              <a:buNone/>
            </a:pPr>
            <a:r>
              <a:rPr lang="en-US" sz="3450" dirty="0">
                <a:solidFill>
                  <a:srgbClr val="1B1B27"/>
                </a:solidFill>
                <a:latin typeface="Alexandria" pitchFamily="34" charset="0"/>
                <a:ea typeface="Alexandria" pitchFamily="34" charset="-122"/>
                <a:cs typeface="Alexandria" pitchFamily="34" charset="-120"/>
              </a:rPr>
              <a:t>Promotional Tactics: Leveraging Swiggy's Brand Equity</a:t>
            </a:r>
            <a:endParaRPr lang="en-US" sz="3450" dirty="0"/>
          </a:p>
        </p:txBody>
      </p:sp>
      <p:pic>
        <p:nvPicPr>
          <p:cNvPr id="4" name="Image 1" descr="preencoded.png"/>
          <p:cNvPicPr>
            <a:picLocks noChangeAspect="1"/>
          </p:cNvPicPr>
          <p:nvPr/>
        </p:nvPicPr>
        <p:blipFill>
          <a:blip r:embed="rId4"/>
          <a:stretch>
            <a:fillRect/>
          </a:stretch>
        </p:blipFill>
        <p:spPr>
          <a:xfrm>
            <a:off x="6108263" y="1908810"/>
            <a:ext cx="444103" cy="444103"/>
          </a:xfrm>
          <a:prstGeom prst="rect">
            <a:avLst/>
          </a:prstGeom>
        </p:spPr>
      </p:pic>
      <p:sp>
        <p:nvSpPr>
          <p:cNvPr id="5" name="Text 1"/>
          <p:cNvSpPr/>
          <p:nvPr/>
        </p:nvSpPr>
        <p:spPr>
          <a:xfrm>
            <a:off x="6108263" y="2530554"/>
            <a:ext cx="2815471" cy="277535"/>
          </a:xfrm>
          <a:prstGeom prst="rect">
            <a:avLst/>
          </a:prstGeom>
          <a:noFill/>
          <a:ln/>
        </p:spPr>
        <p:txBody>
          <a:bodyPr wrap="none" lIns="0" tIns="0" rIns="0" bIns="0" rtlCol="0" anchor="t"/>
          <a:lstStyle/>
          <a:p>
            <a:pPr marL="0" indent="0" algn="l">
              <a:lnSpc>
                <a:spcPts val="2150"/>
              </a:lnSpc>
              <a:buNone/>
            </a:pPr>
            <a:r>
              <a:rPr lang="en-US" sz="1700" dirty="0">
                <a:solidFill>
                  <a:srgbClr val="404155"/>
                </a:solidFill>
                <a:latin typeface="Alexandria" pitchFamily="34" charset="0"/>
                <a:ea typeface="Alexandria" pitchFamily="34" charset="-122"/>
                <a:cs typeface="Alexandria" pitchFamily="34" charset="-120"/>
              </a:rPr>
              <a:t>Branding and Positioning</a:t>
            </a:r>
            <a:endParaRPr lang="en-US" sz="1700" dirty="0"/>
          </a:p>
        </p:txBody>
      </p:sp>
      <p:sp>
        <p:nvSpPr>
          <p:cNvPr id="6" name="Text 2"/>
          <p:cNvSpPr/>
          <p:nvPr/>
        </p:nvSpPr>
        <p:spPr>
          <a:xfrm>
            <a:off x="6108263" y="2914650"/>
            <a:ext cx="7900273" cy="568404"/>
          </a:xfrm>
          <a:prstGeom prst="rect">
            <a:avLst/>
          </a:prstGeom>
          <a:noFill/>
          <a:ln/>
        </p:spPr>
        <p:txBody>
          <a:bodyPr wrap="square" lIns="0" tIns="0" rIns="0" bIns="0" rtlCol="0" anchor="t"/>
          <a:lstStyle/>
          <a:p>
            <a:pPr marL="0" indent="0" algn="l">
              <a:lnSpc>
                <a:spcPts val="2200"/>
              </a:lnSpc>
              <a:buNone/>
            </a:pPr>
            <a:r>
              <a:rPr lang="en-US" sz="1350" dirty="0">
                <a:solidFill>
                  <a:srgbClr val="404155"/>
                </a:solidFill>
                <a:latin typeface="Nobile" pitchFamily="34" charset="0"/>
                <a:ea typeface="Nobile" pitchFamily="34" charset="-122"/>
                <a:cs typeface="Nobile" pitchFamily="34" charset="-120"/>
              </a:rPr>
              <a:t>Swiggy Health Bites will be positioned as a premium yet affordable solution for those seeking healthy and delicious meals delivered to their doorstep.</a:t>
            </a:r>
            <a:endParaRPr lang="en-US" sz="1350" dirty="0"/>
          </a:p>
        </p:txBody>
      </p:sp>
      <p:pic>
        <p:nvPicPr>
          <p:cNvPr id="7" name="Image 2" descr="preencoded.png"/>
          <p:cNvPicPr>
            <a:picLocks noChangeAspect="1"/>
          </p:cNvPicPr>
          <p:nvPr/>
        </p:nvPicPr>
        <p:blipFill>
          <a:blip r:embed="rId5"/>
          <a:stretch>
            <a:fillRect/>
          </a:stretch>
        </p:blipFill>
        <p:spPr>
          <a:xfrm>
            <a:off x="6108263" y="4016097"/>
            <a:ext cx="444103" cy="444103"/>
          </a:xfrm>
          <a:prstGeom prst="rect">
            <a:avLst/>
          </a:prstGeom>
        </p:spPr>
      </p:pic>
      <p:sp>
        <p:nvSpPr>
          <p:cNvPr id="8" name="Text 3"/>
          <p:cNvSpPr/>
          <p:nvPr/>
        </p:nvSpPr>
        <p:spPr>
          <a:xfrm>
            <a:off x="6108263" y="4637842"/>
            <a:ext cx="2220992" cy="277535"/>
          </a:xfrm>
          <a:prstGeom prst="rect">
            <a:avLst/>
          </a:prstGeom>
          <a:noFill/>
          <a:ln/>
        </p:spPr>
        <p:txBody>
          <a:bodyPr wrap="none" lIns="0" tIns="0" rIns="0" bIns="0" rtlCol="0" anchor="t"/>
          <a:lstStyle/>
          <a:p>
            <a:pPr marL="0" indent="0" algn="l">
              <a:lnSpc>
                <a:spcPts val="2150"/>
              </a:lnSpc>
              <a:buNone/>
            </a:pPr>
            <a:r>
              <a:rPr lang="en-US" sz="1700" dirty="0">
                <a:solidFill>
                  <a:srgbClr val="404155"/>
                </a:solidFill>
                <a:latin typeface="Alexandria" pitchFamily="34" charset="0"/>
                <a:ea typeface="Alexandria" pitchFamily="34" charset="-122"/>
                <a:cs typeface="Alexandria" pitchFamily="34" charset="-120"/>
              </a:rPr>
              <a:t>Digital Marketing</a:t>
            </a:r>
            <a:endParaRPr lang="en-US" sz="1700" dirty="0"/>
          </a:p>
        </p:txBody>
      </p:sp>
      <p:sp>
        <p:nvSpPr>
          <p:cNvPr id="9" name="Text 4"/>
          <p:cNvSpPr/>
          <p:nvPr/>
        </p:nvSpPr>
        <p:spPr>
          <a:xfrm>
            <a:off x="6108263" y="5021937"/>
            <a:ext cx="7900273" cy="568404"/>
          </a:xfrm>
          <a:prstGeom prst="rect">
            <a:avLst/>
          </a:prstGeom>
          <a:noFill/>
          <a:ln/>
        </p:spPr>
        <p:txBody>
          <a:bodyPr wrap="square" lIns="0" tIns="0" rIns="0" bIns="0" rtlCol="0" anchor="t"/>
          <a:lstStyle/>
          <a:p>
            <a:pPr marL="0" indent="0" algn="l">
              <a:lnSpc>
                <a:spcPts val="2200"/>
              </a:lnSpc>
              <a:buNone/>
            </a:pPr>
            <a:r>
              <a:rPr lang="en-US" sz="1350" dirty="0">
                <a:solidFill>
                  <a:srgbClr val="404155"/>
                </a:solidFill>
                <a:latin typeface="Nobile" pitchFamily="34" charset="0"/>
                <a:ea typeface="Nobile" pitchFamily="34" charset="-122"/>
                <a:cs typeface="Nobile" pitchFamily="34" charset="-120"/>
              </a:rPr>
              <a:t>Leveraging influencers, social media campaigns, and email marketing will engage the target audience and create awareness about Swiggy Health Bites.</a:t>
            </a:r>
            <a:endParaRPr lang="en-US" sz="1350" dirty="0"/>
          </a:p>
        </p:txBody>
      </p:sp>
      <p:pic>
        <p:nvPicPr>
          <p:cNvPr id="10" name="Image 3" descr="preencoded.png"/>
          <p:cNvPicPr>
            <a:picLocks noChangeAspect="1"/>
          </p:cNvPicPr>
          <p:nvPr/>
        </p:nvPicPr>
        <p:blipFill>
          <a:blip r:embed="rId6"/>
          <a:stretch>
            <a:fillRect/>
          </a:stretch>
        </p:blipFill>
        <p:spPr>
          <a:xfrm>
            <a:off x="6108263" y="6123384"/>
            <a:ext cx="444103" cy="444103"/>
          </a:xfrm>
          <a:prstGeom prst="rect">
            <a:avLst/>
          </a:prstGeom>
        </p:spPr>
      </p:pic>
      <p:sp>
        <p:nvSpPr>
          <p:cNvPr id="11" name="Text 5"/>
          <p:cNvSpPr/>
          <p:nvPr/>
        </p:nvSpPr>
        <p:spPr>
          <a:xfrm>
            <a:off x="6108263" y="6745129"/>
            <a:ext cx="3538776" cy="277535"/>
          </a:xfrm>
          <a:prstGeom prst="rect">
            <a:avLst/>
          </a:prstGeom>
          <a:noFill/>
          <a:ln/>
        </p:spPr>
        <p:txBody>
          <a:bodyPr wrap="none" lIns="0" tIns="0" rIns="0" bIns="0" rtlCol="0" anchor="t"/>
          <a:lstStyle/>
          <a:p>
            <a:pPr marL="0" indent="0" algn="l">
              <a:lnSpc>
                <a:spcPts val="2150"/>
              </a:lnSpc>
              <a:buNone/>
            </a:pPr>
            <a:r>
              <a:rPr lang="en-US" sz="1700" dirty="0">
                <a:solidFill>
                  <a:srgbClr val="404155"/>
                </a:solidFill>
                <a:latin typeface="Alexandria" pitchFamily="34" charset="0"/>
                <a:ea typeface="Alexandria" pitchFamily="34" charset="-122"/>
                <a:cs typeface="Alexandria" pitchFamily="34" charset="-120"/>
              </a:rPr>
              <a:t>Collaborations and Partnerships</a:t>
            </a:r>
            <a:endParaRPr lang="en-US" sz="1700" dirty="0"/>
          </a:p>
        </p:txBody>
      </p:sp>
      <p:sp>
        <p:nvSpPr>
          <p:cNvPr id="12" name="Text 6"/>
          <p:cNvSpPr/>
          <p:nvPr/>
        </p:nvSpPr>
        <p:spPr>
          <a:xfrm>
            <a:off x="6108263" y="7129224"/>
            <a:ext cx="7900273" cy="568404"/>
          </a:xfrm>
          <a:prstGeom prst="rect">
            <a:avLst/>
          </a:prstGeom>
          <a:noFill/>
          <a:ln/>
        </p:spPr>
        <p:txBody>
          <a:bodyPr wrap="square" lIns="0" tIns="0" rIns="0" bIns="0" rtlCol="0" anchor="t"/>
          <a:lstStyle/>
          <a:p>
            <a:pPr marL="0" indent="0" algn="l">
              <a:lnSpc>
                <a:spcPts val="2200"/>
              </a:lnSpc>
              <a:buNone/>
            </a:pPr>
            <a:r>
              <a:rPr lang="en-US" sz="1350" dirty="0">
                <a:solidFill>
                  <a:srgbClr val="404155"/>
                </a:solidFill>
                <a:latin typeface="Nobile" pitchFamily="34" charset="0"/>
                <a:ea typeface="Nobile" pitchFamily="34" charset="-122"/>
                <a:cs typeface="Nobile" pitchFamily="34" charset="-120"/>
              </a:rPr>
              <a:t>Swiggy will collaborate with gyms, fitness centers, and wellness platforms to expand its reach and promote Health Bites to a wider audience.</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47316" y="807006"/>
            <a:ext cx="7822168" cy="1180386"/>
          </a:xfrm>
          <a:prstGeom prst="rect">
            <a:avLst/>
          </a:prstGeom>
          <a:noFill/>
          <a:ln/>
        </p:spPr>
        <p:txBody>
          <a:bodyPr wrap="square" lIns="0" tIns="0" rIns="0" bIns="0" rtlCol="0" anchor="t"/>
          <a:lstStyle/>
          <a:p>
            <a:pPr marL="0" indent="0">
              <a:lnSpc>
                <a:spcPts val="4600"/>
              </a:lnSpc>
              <a:buNone/>
            </a:pPr>
            <a:r>
              <a:rPr lang="en-US" sz="3700" dirty="0">
                <a:solidFill>
                  <a:srgbClr val="1B1B27"/>
                </a:solidFill>
                <a:latin typeface="Alexandria" pitchFamily="34" charset="0"/>
                <a:ea typeface="Alexandria" pitchFamily="34" charset="-122"/>
                <a:cs typeface="Alexandria" pitchFamily="34" charset="-120"/>
              </a:rPr>
              <a:t>Distribution Strategy: Optimizing Delivery and Packaging</a:t>
            </a:r>
            <a:endParaRPr lang="en-US" sz="3700" dirty="0"/>
          </a:p>
        </p:txBody>
      </p:sp>
      <p:sp>
        <p:nvSpPr>
          <p:cNvPr id="4" name="Shape 1"/>
          <p:cNvSpPr/>
          <p:nvPr/>
        </p:nvSpPr>
        <p:spPr>
          <a:xfrm>
            <a:off x="6419136" y="2270641"/>
            <a:ext cx="22860" cy="5151953"/>
          </a:xfrm>
          <a:prstGeom prst="roundRect">
            <a:avLst>
              <a:gd name="adj" fmla="val 346998"/>
            </a:avLst>
          </a:prstGeom>
          <a:solidFill>
            <a:srgbClr val="B8C3DF"/>
          </a:solidFill>
          <a:ln/>
        </p:spPr>
      </p:sp>
      <p:sp>
        <p:nvSpPr>
          <p:cNvPr id="5" name="Shape 2"/>
          <p:cNvSpPr/>
          <p:nvPr/>
        </p:nvSpPr>
        <p:spPr>
          <a:xfrm>
            <a:off x="6620173" y="2684026"/>
            <a:ext cx="660916" cy="22860"/>
          </a:xfrm>
          <a:prstGeom prst="roundRect">
            <a:avLst>
              <a:gd name="adj" fmla="val 346998"/>
            </a:avLst>
          </a:prstGeom>
          <a:solidFill>
            <a:srgbClr val="B8C3DF"/>
          </a:solidFill>
          <a:ln/>
        </p:spPr>
      </p:sp>
      <p:sp>
        <p:nvSpPr>
          <p:cNvPr id="6" name="Shape 3"/>
          <p:cNvSpPr/>
          <p:nvPr/>
        </p:nvSpPr>
        <p:spPr>
          <a:xfrm>
            <a:off x="6218099" y="2483048"/>
            <a:ext cx="424934" cy="424934"/>
          </a:xfrm>
          <a:prstGeom prst="roundRect">
            <a:avLst>
              <a:gd name="adj" fmla="val 18667"/>
            </a:avLst>
          </a:prstGeom>
          <a:solidFill>
            <a:srgbClr val="D2DDF9"/>
          </a:solidFill>
          <a:ln w="7620">
            <a:solidFill>
              <a:srgbClr val="B8C3DF"/>
            </a:solidFill>
            <a:prstDash val="solid"/>
          </a:ln>
        </p:spPr>
      </p:sp>
      <p:sp>
        <p:nvSpPr>
          <p:cNvPr id="7" name="Text 4"/>
          <p:cNvSpPr/>
          <p:nvPr/>
        </p:nvSpPr>
        <p:spPr>
          <a:xfrm>
            <a:off x="6377404" y="2553891"/>
            <a:ext cx="106204" cy="283250"/>
          </a:xfrm>
          <a:prstGeom prst="rect">
            <a:avLst/>
          </a:prstGeom>
          <a:noFill/>
          <a:ln/>
        </p:spPr>
        <p:txBody>
          <a:bodyPr wrap="none" lIns="0" tIns="0" rIns="0" bIns="0" rtlCol="0" anchor="t"/>
          <a:lstStyle/>
          <a:p>
            <a:pPr marL="0" indent="0" algn="ctr">
              <a:lnSpc>
                <a:spcPts val="2200"/>
              </a:lnSpc>
              <a:buNone/>
            </a:pPr>
            <a:r>
              <a:rPr lang="en-US" sz="2200" dirty="0">
                <a:solidFill>
                  <a:srgbClr val="404155"/>
                </a:solidFill>
                <a:latin typeface="Alexandria" pitchFamily="34" charset="0"/>
                <a:ea typeface="Alexandria" pitchFamily="34" charset="-122"/>
                <a:cs typeface="Alexandria" pitchFamily="34" charset="-120"/>
              </a:rPr>
              <a:t>1</a:t>
            </a:r>
            <a:endParaRPr lang="en-US" sz="2200" dirty="0"/>
          </a:p>
        </p:txBody>
      </p:sp>
      <p:sp>
        <p:nvSpPr>
          <p:cNvPr id="8" name="Text 5"/>
          <p:cNvSpPr/>
          <p:nvPr/>
        </p:nvSpPr>
        <p:spPr>
          <a:xfrm>
            <a:off x="7469267" y="2459474"/>
            <a:ext cx="2531864" cy="295037"/>
          </a:xfrm>
          <a:prstGeom prst="rect">
            <a:avLst/>
          </a:prstGeom>
          <a:noFill/>
          <a:ln/>
        </p:spPr>
        <p:txBody>
          <a:bodyPr wrap="none" lIns="0" tIns="0" rIns="0" bIns="0" rtlCol="0" anchor="t"/>
          <a:lstStyle/>
          <a:p>
            <a:pPr marL="0" indent="0" algn="l">
              <a:lnSpc>
                <a:spcPts val="2300"/>
              </a:lnSpc>
              <a:buNone/>
            </a:pPr>
            <a:r>
              <a:rPr lang="en-US" sz="1850" dirty="0">
                <a:solidFill>
                  <a:srgbClr val="404155"/>
                </a:solidFill>
                <a:latin typeface="Alexandria" pitchFamily="34" charset="0"/>
                <a:ea typeface="Alexandria" pitchFamily="34" charset="-122"/>
                <a:cs typeface="Alexandria" pitchFamily="34" charset="-120"/>
              </a:rPr>
              <a:t>Platform Accessibility</a:t>
            </a:r>
            <a:endParaRPr lang="en-US" sz="1850" dirty="0"/>
          </a:p>
        </p:txBody>
      </p:sp>
      <p:sp>
        <p:nvSpPr>
          <p:cNvPr id="9" name="Text 6"/>
          <p:cNvSpPr/>
          <p:nvPr/>
        </p:nvSpPr>
        <p:spPr>
          <a:xfrm>
            <a:off x="7469267" y="2867739"/>
            <a:ext cx="6500217" cy="604123"/>
          </a:xfrm>
          <a:prstGeom prst="rect">
            <a:avLst/>
          </a:prstGeom>
          <a:noFill/>
          <a:ln/>
        </p:spPr>
        <p:txBody>
          <a:bodyPr wrap="square" lIns="0" tIns="0" rIns="0" bIns="0" rtlCol="0" anchor="t"/>
          <a:lstStyle/>
          <a:p>
            <a:pPr marL="0" indent="0" algn="l">
              <a:lnSpc>
                <a:spcPts val="2350"/>
              </a:lnSpc>
              <a:buNone/>
            </a:pPr>
            <a:r>
              <a:rPr lang="en-US" sz="1450" dirty="0">
                <a:solidFill>
                  <a:srgbClr val="404155"/>
                </a:solidFill>
                <a:latin typeface="Nobile" pitchFamily="34" charset="0"/>
                <a:ea typeface="Nobile" pitchFamily="34" charset="-122"/>
                <a:cs typeface="Nobile" pitchFamily="34" charset="-120"/>
              </a:rPr>
              <a:t>Swiggy Health Bites will be exclusively available through Swiggy's mobile app and website, providing seamless access to the product line.</a:t>
            </a:r>
            <a:endParaRPr lang="en-US" sz="1450" dirty="0"/>
          </a:p>
        </p:txBody>
      </p:sp>
      <p:sp>
        <p:nvSpPr>
          <p:cNvPr id="10" name="Shape 7"/>
          <p:cNvSpPr/>
          <p:nvPr/>
        </p:nvSpPr>
        <p:spPr>
          <a:xfrm>
            <a:off x="6620173" y="4262914"/>
            <a:ext cx="660916" cy="22860"/>
          </a:xfrm>
          <a:prstGeom prst="roundRect">
            <a:avLst>
              <a:gd name="adj" fmla="val 346998"/>
            </a:avLst>
          </a:prstGeom>
          <a:solidFill>
            <a:srgbClr val="B8C3DF"/>
          </a:solidFill>
          <a:ln/>
        </p:spPr>
      </p:sp>
      <p:sp>
        <p:nvSpPr>
          <p:cNvPr id="11" name="Shape 8"/>
          <p:cNvSpPr/>
          <p:nvPr/>
        </p:nvSpPr>
        <p:spPr>
          <a:xfrm>
            <a:off x="6218099" y="4061936"/>
            <a:ext cx="424934" cy="424934"/>
          </a:xfrm>
          <a:prstGeom prst="roundRect">
            <a:avLst>
              <a:gd name="adj" fmla="val 18667"/>
            </a:avLst>
          </a:prstGeom>
          <a:solidFill>
            <a:srgbClr val="D2DDF9"/>
          </a:solidFill>
          <a:ln w="7620">
            <a:solidFill>
              <a:srgbClr val="B8C3DF"/>
            </a:solidFill>
            <a:prstDash val="solid"/>
          </a:ln>
        </p:spPr>
      </p:sp>
      <p:sp>
        <p:nvSpPr>
          <p:cNvPr id="12" name="Text 9"/>
          <p:cNvSpPr/>
          <p:nvPr/>
        </p:nvSpPr>
        <p:spPr>
          <a:xfrm>
            <a:off x="6347639" y="4132778"/>
            <a:ext cx="165735" cy="283250"/>
          </a:xfrm>
          <a:prstGeom prst="rect">
            <a:avLst/>
          </a:prstGeom>
          <a:noFill/>
          <a:ln/>
        </p:spPr>
        <p:txBody>
          <a:bodyPr wrap="none" lIns="0" tIns="0" rIns="0" bIns="0" rtlCol="0" anchor="t"/>
          <a:lstStyle/>
          <a:p>
            <a:pPr marL="0" indent="0" algn="ctr">
              <a:lnSpc>
                <a:spcPts val="2200"/>
              </a:lnSpc>
              <a:buNone/>
            </a:pPr>
            <a:r>
              <a:rPr lang="en-US" sz="2200" dirty="0">
                <a:solidFill>
                  <a:srgbClr val="404155"/>
                </a:solidFill>
                <a:latin typeface="Alexandria" pitchFamily="34" charset="0"/>
                <a:ea typeface="Alexandria" pitchFamily="34" charset="-122"/>
                <a:cs typeface="Alexandria" pitchFamily="34" charset="-120"/>
              </a:rPr>
              <a:t>2</a:t>
            </a:r>
            <a:endParaRPr lang="en-US" sz="2200" dirty="0"/>
          </a:p>
        </p:txBody>
      </p:sp>
      <p:sp>
        <p:nvSpPr>
          <p:cNvPr id="13" name="Text 10"/>
          <p:cNvSpPr/>
          <p:nvPr/>
        </p:nvSpPr>
        <p:spPr>
          <a:xfrm>
            <a:off x="7469267" y="4038362"/>
            <a:ext cx="2360771" cy="295037"/>
          </a:xfrm>
          <a:prstGeom prst="rect">
            <a:avLst/>
          </a:prstGeom>
          <a:noFill/>
          <a:ln/>
        </p:spPr>
        <p:txBody>
          <a:bodyPr wrap="none" lIns="0" tIns="0" rIns="0" bIns="0" rtlCol="0" anchor="t"/>
          <a:lstStyle/>
          <a:p>
            <a:pPr marL="0" indent="0" algn="l">
              <a:lnSpc>
                <a:spcPts val="2300"/>
              </a:lnSpc>
              <a:buNone/>
            </a:pPr>
            <a:r>
              <a:rPr lang="en-US" sz="1850" dirty="0">
                <a:solidFill>
                  <a:srgbClr val="404155"/>
                </a:solidFill>
                <a:latin typeface="Alexandria" pitchFamily="34" charset="0"/>
                <a:ea typeface="Alexandria" pitchFamily="34" charset="-122"/>
                <a:cs typeface="Alexandria" pitchFamily="34" charset="-120"/>
              </a:rPr>
              <a:t>Demographic Focus</a:t>
            </a:r>
            <a:endParaRPr lang="en-US" sz="1850" dirty="0"/>
          </a:p>
        </p:txBody>
      </p:sp>
      <p:sp>
        <p:nvSpPr>
          <p:cNvPr id="14" name="Text 11"/>
          <p:cNvSpPr/>
          <p:nvPr/>
        </p:nvSpPr>
        <p:spPr>
          <a:xfrm>
            <a:off x="7469267" y="4446627"/>
            <a:ext cx="6500217" cy="604123"/>
          </a:xfrm>
          <a:prstGeom prst="rect">
            <a:avLst/>
          </a:prstGeom>
          <a:noFill/>
          <a:ln/>
        </p:spPr>
        <p:txBody>
          <a:bodyPr wrap="square" lIns="0" tIns="0" rIns="0" bIns="0" rtlCol="0" anchor="t"/>
          <a:lstStyle/>
          <a:p>
            <a:pPr marL="0" indent="0" algn="l">
              <a:lnSpc>
                <a:spcPts val="2350"/>
              </a:lnSpc>
              <a:buNone/>
            </a:pPr>
            <a:r>
              <a:rPr lang="en-US" sz="1450" dirty="0">
                <a:solidFill>
                  <a:srgbClr val="404155"/>
                </a:solidFill>
                <a:latin typeface="Nobile" pitchFamily="34" charset="0"/>
                <a:ea typeface="Nobile" pitchFamily="34" charset="-122"/>
                <a:cs typeface="Nobile" pitchFamily="34" charset="-120"/>
              </a:rPr>
              <a:t>Swiggy will initially focus on millennials and Generation Z, who prioritize fresh, healthy, and sustainable options.</a:t>
            </a:r>
            <a:endParaRPr lang="en-US" sz="1450" dirty="0"/>
          </a:p>
        </p:txBody>
      </p:sp>
      <p:sp>
        <p:nvSpPr>
          <p:cNvPr id="15" name="Shape 12"/>
          <p:cNvSpPr/>
          <p:nvPr/>
        </p:nvSpPr>
        <p:spPr>
          <a:xfrm>
            <a:off x="6620173" y="5841802"/>
            <a:ext cx="660916" cy="22860"/>
          </a:xfrm>
          <a:prstGeom prst="roundRect">
            <a:avLst>
              <a:gd name="adj" fmla="val 346998"/>
            </a:avLst>
          </a:prstGeom>
          <a:solidFill>
            <a:srgbClr val="B8C3DF"/>
          </a:solidFill>
          <a:ln/>
        </p:spPr>
      </p:sp>
      <p:sp>
        <p:nvSpPr>
          <p:cNvPr id="16" name="Shape 13"/>
          <p:cNvSpPr/>
          <p:nvPr/>
        </p:nvSpPr>
        <p:spPr>
          <a:xfrm>
            <a:off x="6218099" y="5640824"/>
            <a:ext cx="424934" cy="424934"/>
          </a:xfrm>
          <a:prstGeom prst="roundRect">
            <a:avLst>
              <a:gd name="adj" fmla="val 18667"/>
            </a:avLst>
          </a:prstGeom>
          <a:solidFill>
            <a:srgbClr val="D2DDF9"/>
          </a:solidFill>
          <a:ln w="7620">
            <a:solidFill>
              <a:srgbClr val="B8C3DF"/>
            </a:solidFill>
            <a:prstDash val="solid"/>
          </a:ln>
        </p:spPr>
      </p:sp>
      <p:sp>
        <p:nvSpPr>
          <p:cNvPr id="17" name="Text 14"/>
          <p:cNvSpPr/>
          <p:nvPr/>
        </p:nvSpPr>
        <p:spPr>
          <a:xfrm>
            <a:off x="6347162" y="5711666"/>
            <a:ext cx="166807" cy="283250"/>
          </a:xfrm>
          <a:prstGeom prst="rect">
            <a:avLst/>
          </a:prstGeom>
          <a:noFill/>
          <a:ln/>
        </p:spPr>
        <p:txBody>
          <a:bodyPr wrap="none" lIns="0" tIns="0" rIns="0" bIns="0" rtlCol="0" anchor="t"/>
          <a:lstStyle/>
          <a:p>
            <a:pPr marL="0" indent="0" algn="ctr">
              <a:lnSpc>
                <a:spcPts val="2200"/>
              </a:lnSpc>
              <a:buNone/>
            </a:pPr>
            <a:r>
              <a:rPr lang="en-US" sz="2200" dirty="0">
                <a:solidFill>
                  <a:srgbClr val="404155"/>
                </a:solidFill>
                <a:latin typeface="Alexandria" pitchFamily="34" charset="0"/>
                <a:ea typeface="Alexandria" pitchFamily="34" charset="-122"/>
                <a:cs typeface="Alexandria" pitchFamily="34" charset="-120"/>
              </a:rPr>
              <a:t>3</a:t>
            </a:r>
            <a:endParaRPr lang="en-US" sz="2200" dirty="0"/>
          </a:p>
        </p:txBody>
      </p:sp>
      <p:sp>
        <p:nvSpPr>
          <p:cNvPr id="18" name="Text 15"/>
          <p:cNvSpPr/>
          <p:nvPr/>
        </p:nvSpPr>
        <p:spPr>
          <a:xfrm>
            <a:off x="7469267" y="5617250"/>
            <a:ext cx="2752130" cy="295037"/>
          </a:xfrm>
          <a:prstGeom prst="rect">
            <a:avLst/>
          </a:prstGeom>
          <a:noFill/>
          <a:ln/>
        </p:spPr>
        <p:txBody>
          <a:bodyPr wrap="none" lIns="0" tIns="0" rIns="0" bIns="0" rtlCol="0" anchor="t"/>
          <a:lstStyle/>
          <a:p>
            <a:pPr marL="0" indent="0" algn="l">
              <a:lnSpc>
                <a:spcPts val="2300"/>
              </a:lnSpc>
              <a:buNone/>
            </a:pPr>
            <a:r>
              <a:rPr lang="en-US" sz="1850" dirty="0">
                <a:solidFill>
                  <a:srgbClr val="404155"/>
                </a:solidFill>
                <a:latin typeface="Alexandria" pitchFamily="34" charset="0"/>
                <a:ea typeface="Alexandria" pitchFamily="34" charset="-122"/>
                <a:cs typeface="Alexandria" pitchFamily="34" charset="-120"/>
              </a:rPr>
              <a:t>Delivery and Packaging</a:t>
            </a:r>
            <a:endParaRPr lang="en-US" sz="1850" dirty="0"/>
          </a:p>
        </p:txBody>
      </p:sp>
      <p:sp>
        <p:nvSpPr>
          <p:cNvPr id="19" name="Text 16"/>
          <p:cNvSpPr/>
          <p:nvPr/>
        </p:nvSpPr>
        <p:spPr>
          <a:xfrm>
            <a:off x="7469267" y="6025515"/>
            <a:ext cx="6500217" cy="1208246"/>
          </a:xfrm>
          <a:prstGeom prst="rect">
            <a:avLst/>
          </a:prstGeom>
          <a:noFill/>
          <a:ln/>
        </p:spPr>
        <p:txBody>
          <a:bodyPr wrap="square" lIns="0" tIns="0" rIns="0" bIns="0" rtlCol="0" anchor="t"/>
          <a:lstStyle/>
          <a:p>
            <a:pPr marL="0" indent="0" algn="l">
              <a:lnSpc>
                <a:spcPts val="2350"/>
              </a:lnSpc>
              <a:buNone/>
            </a:pPr>
            <a:r>
              <a:rPr lang="en-US" sz="1450" dirty="0">
                <a:solidFill>
                  <a:srgbClr val="404155"/>
                </a:solidFill>
                <a:latin typeface="Nobile" pitchFamily="34" charset="0"/>
                <a:ea typeface="Nobile" pitchFamily="34" charset="-122"/>
                <a:cs typeface="Nobile" pitchFamily="34" charset="-120"/>
              </a:rPr>
              <a:t>Swiggy will use its existing delivery network to ensure timely and efficient delivery of Health Bites meals. Sustainable and eco-friendly packaging with clear nutritional information will contribute to a premium experience.</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64237"/>
          </a:xfrm>
          <a:prstGeom prst="rect">
            <a:avLst/>
          </a:prstGeom>
        </p:spPr>
      </p:pic>
      <p:sp>
        <p:nvSpPr>
          <p:cNvPr id="3" name="Text 0"/>
          <p:cNvSpPr/>
          <p:nvPr/>
        </p:nvSpPr>
        <p:spPr>
          <a:xfrm>
            <a:off x="689967" y="3313986"/>
            <a:ext cx="13029962" cy="615910"/>
          </a:xfrm>
          <a:prstGeom prst="rect">
            <a:avLst/>
          </a:prstGeom>
          <a:noFill/>
          <a:ln/>
        </p:spPr>
        <p:txBody>
          <a:bodyPr wrap="none" lIns="0" tIns="0" rIns="0" bIns="0" rtlCol="0" anchor="t"/>
          <a:lstStyle/>
          <a:p>
            <a:pPr marL="0" indent="0">
              <a:lnSpc>
                <a:spcPts val="4850"/>
              </a:lnSpc>
              <a:buNone/>
            </a:pPr>
            <a:r>
              <a:rPr lang="en-US" sz="3850" dirty="0">
                <a:solidFill>
                  <a:srgbClr val="1B1B27"/>
                </a:solidFill>
                <a:latin typeface="Alexandria" pitchFamily="34" charset="0"/>
                <a:ea typeface="Alexandria" pitchFamily="34" charset="-122"/>
                <a:cs typeface="Alexandria" pitchFamily="34" charset="-120"/>
              </a:rPr>
              <a:t>Customer Experience and Feedback: Building Loyalty</a:t>
            </a:r>
            <a:endParaRPr lang="en-US" sz="3850" dirty="0"/>
          </a:p>
        </p:txBody>
      </p:sp>
      <p:pic>
        <p:nvPicPr>
          <p:cNvPr id="4" name="Image 1" descr="preencoded.png"/>
          <p:cNvPicPr>
            <a:picLocks noChangeAspect="1"/>
          </p:cNvPicPr>
          <p:nvPr/>
        </p:nvPicPr>
        <p:blipFill>
          <a:blip r:embed="rId4"/>
          <a:stretch>
            <a:fillRect/>
          </a:stretch>
        </p:blipFill>
        <p:spPr>
          <a:xfrm>
            <a:off x="689967" y="4225528"/>
            <a:ext cx="985599" cy="1577102"/>
          </a:xfrm>
          <a:prstGeom prst="rect">
            <a:avLst/>
          </a:prstGeom>
        </p:spPr>
      </p:pic>
      <p:sp>
        <p:nvSpPr>
          <p:cNvPr id="5" name="Text 1"/>
          <p:cNvSpPr/>
          <p:nvPr/>
        </p:nvSpPr>
        <p:spPr>
          <a:xfrm>
            <a:off x="1971199" y="4422577"/>
            <a:ext cx="2464237" cy="308015"/>
          </a:xfrm>
          <a:prstGeom prst="rect">
            <a:avLst/>
          </a:prstGeom>
          <a:noFill/>
          <a:ln/>
        </p:spPr>
        <p:txBody>
          <a:bodyPr wrap="none" lIns="0" tIns="0" rIns="0" bIns="0" rtlCol="0" anchor="t"/>
          <a:lstStyle/>
          <a:p>
            <a:pPr marL="0" indent="0" algn="l">
              <a:lnSpc>
                <a:spcPts val="2400"/>
              </a:lnSpc>
              <a:buNone/>
            </a:pPr>
            <a:r>
              <a:rPr lang="en-US" sz="1900" dirty="0">
                <a:solidFill>
                  <a:srgbClr val="404155"/>
                </a:solidFill>
                <a:latin typeface="Alexandria" pitchFamily="34" charset="0"/>
                <a:ea typeface="Alexandria" pitchFamily="34" charset="-122"/>
                <a:cs typeface="Alexandria" pitchFamily="34" charset="-120"/>
              </a:rPr>
              <a:t>Customer Support</a:t>
            </a:r>
            <a:endParaRPr lang="en-US" sz="1900" dirty="0"/>
          </a:p>
        </p:txBody>
      </p:sp>
      <p:sp>
        <p:nvSpPr>
          <p:cNvPr id="6" name="Text 2"/>
          <p:cNvSpPr/>
          <p:nvPr/>
        </p:nvSpPr>
        <p:spPr>
          <a:xfrm>
            <a:off x="1971199" y="4848820"/>
            <a:ext cx="11969234" cy="630793"/>
          </a:xfrm>
          <a:prstGeom prst="rect">
            <a:avLst/>
          </a:prstGeom>
          <a:noFill/>
          <a:ln/>
        </p:spPr>
        <p:txBody>
          <a:bodyPr wrap="square" lIns="0" tIns="0" rIns="0" bIns="0" rtlCol="0" anchor="t"/>
          <a:lstStyle/>
          <a:p>
            <a:pPr marL="0" indent="0" algn="l">
              <a:lnSpc>
                <a:spcPts val="2450"/>
              </a:lnSpc>
              <a:buNone/>
            </a:pPr>
            <a:r>
              <a:rPr lang="en-US" sz="1550" dirty="0">
                <a:solidFill>
                  <a:srgbClr val="404155"/>
                </a:solidFill>
                <a:latin typeface="Nobile" pitchFamily="34" charset="0"/>
                <a:ea typeface="Nobile" pitchFamily="34" charset="-122"/>
                <a:cs typeface="Nobile" pitchFamily="34" charset="-120"/>
              </a:rPr>
              <a:t>A dedicated health and wellness customer support team will address dietary concerns and provide personalized meal plan customization.</a:t>
            </a:r>
            <a:endParaRPr lang="en-US" sz="1550" dirty="0"/>
          </a:p>
        </p:txBody>
      </p:sp>
      <p:pic>
        <p:nvPicPr>
          <p:cNvPr id="7" name="Image 2" descr="preencoded.png"/>
          <p:cNvPicPr>
            <a:picLocks noChangeAspect="1"/>
          </p:cNvPicPr>
          <p:nvPr/>
        </p:nvPicPr>
        <p:blipFill>
          <a:blip r:embed="rId5"/>
          <a:stretch>
            <a:fillRect/>
          </a:stretch>
        </p:blipFill>
        <p:spPr>
          <a:xfrm>
            <a:off x="689967" y="5802630"/>
            <a:ext cx="985599" cy="1577102"/>
          </a:xfrm>
          <a:prstGeom prst="rect">
            <a:avLst/>
          </a:prstGeom>
        </p:spPr>
      </p:pic>
      <p:sp>
        <p:nvSpPr>
          <p:cNvPr id="8" name="Text 3"/>
          <p:cNvSpPr/>
          <p:nvPr/>
        </p:nvSpPr>
        <p:spPr>
          <a:xfrm>
            <a:off x="1971199" y="5999678"/>
            <a:ext cx="2464237" cy="308015"/>
          </a:xfrm>
          <a:prstGeom prst="rect">
            <a:avLst/>
          </a:prstGeom>
          <a:noFill/>
          <a:ln/>
        </p:spPr>
        <p:txBody>
          <a:bodyPr wrap="none" lIns="0" tIns="0" rIns="0" bIns="0" rtlCol="0" anchor="t"/>
          <a:lstStyle/>
          <a:p>
            <a:pPr marL="0" indent="0" algn="l">
              <a:lnSpc>
                <a:spcPts val="2400"/>
              </a:lnSpc>
              <a:buNone/>
            </a:pPr>
            <a:r>
              <a:rPr lang="en-US" sz="1900" dirty="0">
                <a:solidFill>
                  <a:srgbClr val="404155"/>
                </a:solidFill>
                <a:latin typeface="Alexandria" pitchFamily="34" charset="0"/>
                <a:ea typeface="Alexandria" pitchFamily="34" charset="-122"/>
                <a:cs typeface="Alexandria" pitchFamily="34" charset="-120"/>
              </a:rPr>
              <a:t>Loyalty Program</a:t>
            </a:r>
            <a:endParaRPr lang="en-US" sz="1900" dirty="0"/>
          </a:p>
        </p:txBody>
      </p:sp>
      <p:sp>
        <p:nvSpPr>
          <p:cNvPr id="9" name="Text 4"/>
          <p:cNvSpPr/>
          <p:nvPr/>
        </p:nvSpPr>
        <p:spPr>
          <a:xfrm>
            <a:off x="1971199" y="6425922"/>
            <a:ext cx="11969234" cy="630793"/>
          </a:xfrm>
          <a:prstGeom prst="rect">
            <a:avLst/>
          </a:prstGeom>
          <a:noFill/>
          <a:ln/>
        </p:spPr>
        <p:txBody>
          <a:bodyPr wrap="square" lIns="0" tIns="0" rIns="0" bIns="0" rtlCol="0" anchor="t"/>
          <a:lstStyle/>
          <a:p>
            <a:pPr marL="0" indent="0" algn="l">
              <a:lnSpc>
                <a:spcPts val="2450"/>
              </a:lnSpc>
              <a:buNone/>
            </a:pPr>
            <a:r>
              <a:rPr lang="en-US" sz="1550" dirty="0">
                <a:solidFill>
                  <a:srgbClr val="404155"/>
                </a:solidFill>
                <a:latin typeface="Nobile" pitchFamily="34" charset="0"/>
                <a:ea typeface="Nobile" pitchFamily="34" charset="-122"/>
                <a:cs typeface="Nobile" pitchFamily="34" charset="-120"/>
              </a:rPr>
              <a:t>Swiggy will introduce a loyalty program where users can earn points for purchasing Health Bites, which can be redeemed for discounts on future orders.</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38394"/>
            <a:ext cx="7556421" cy="2835116"/>
          </a:xfrm>
          <a:prstGeom prst="rect">
            <a:avLst/>
          </a:prstGeom>
          <a:noFill/>
          <a:ln/>
        </p:spPr>
        <p:txBody>
          <a:bodyPr wrap="square" lIns="0" tIns="0" rIns="0" bIns="0" rtlCol="0" anchor="t"/>
          <a:lstStyle/>
          <a:p>
            <a:pPr marL="0" indent="0">
              <a:lnSpc>
                <a:spcPts val="5550"/>
              </a:lnSpc>
              <a:buNone/>
            </a:pPr>
            <a:r>
              <a:rPr lang="en-US" sz="4450" dirty="0">
                <a:solidFill>
                  <a:srgbClr val="1B1B27"/>
                </a:solidFill>
                <a:latin typeface="Alexandria" pitchFamily="34" charset="0"/>
                <a:ea typeface="Alexandria" pitchFamily="34" charset="-122"/>
                <a:cs typeface="Alexandria" pitchFamily="34" charset="-120"/>
              </a:rPr>
              <a:t>Conclusion: Expanding Swiggy's Reach in the Health and Wellness Space</a:t>
            </a:r>
            <a:endParaRPr lang="en-US" sz="4450" dirty="0"/>
          </a:p>
        </p:txBody>
      </p:sp>
      <p:sp>
        <p:nvSpPr>
          <p:cNvPr id="4" name="Text 1"/>
          <p:cNvSpPr/>
          <p:nvPr/>
        </p:nvSpPr>
        <p:spPr>
          <a:xfrm>
            <a:off x="6280190" y="4613672"/>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Swiggy Health Bites will not only help Swiggy enter the growing health and wellness space but also cater to the rising demand for healthier, convenient eating options. By focusing on customer experience, innovation, and strategic promotions, Swiggy can drive growth, customer loyalty, and increased revenue in this rapidly expanding market segment.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745</Words>
  <Application>Microsoft Office PowerPoint</Application>
  <PresentationFormat>Custom</PresentationFormat>
  <Paragraphs>62</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Alexandria</vt:lpstr>
      <vt:lpstr>Arial</vt:lpstr>
      <vt:lpstr>Nobile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UTKARSH ANAND</cp:lastModifiedBy>
  <cp:revision>3</cp:revision>
  <dcterms:created xsi:type="dcterms:W3CDTF">2024-12-09T10:42:31Z</dcterms:created>
  <dcterms:modified xsi:type="dcterms:W3CDTF">2025-05-27T19:46:54Z</dcterms:modified>
</cp:coreProperties>
</file>